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65" r:id="rId5"/>
    <p:sldId id="262" r:id="rId6"/>
    <p:sldId id="266" r:id="rId7"/>
  </p:sldIdLst>
  <p:sldSz cx="12192000" cy="6858000"/>
  <p:notesSz cx="6797675" cy="9926638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FF99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37" autoAdjust="0"/>
    <p:restoredTop sz="95320" autoAdjust="0"/>
  </p:normalViewPr>
  <p:slideViewPr>
    <p:cSldViewPr snapToGrid="0">
      <p:cViewPr varScale="1">
        <p:scale>
          <a:sx n="73" d="100"/>
          <a:sy n="73" d="100"/>
        </p:scale>
        <p:origin x="11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80CF33-CFCC-4678-8A77-9EBCDB76F5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A6D30-7C91-4052-93DC-F6FC5318C4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3E1D7-20BE-4724-AD45-8B29F9FF95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90FB91C-9CE8-43FE-9024-CCE30D1AD4A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7DC9AAB-0FF4-4238-829D-957AA023D8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D5487-2D8E-45F2-AFF6-A4CE001261B6}" type="datetime1">
              <a:rPr lang="en-GB" smtClean="0"/>
              <a:t>07/12/2022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6531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18751-F922-4818-932F-507A6989C640}" type="datetime1">
              <a:rPr lang="en-GB" smtClean="0"/>
              <a:t>07/12/2022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F38D0-CD2A-4DC5-B7EF-848B15731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0702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AA810-4EEC-4D0F-B163-DFC963816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B6233-FC4F-4628-BA1D-2782F64945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1D367-A9C7-46F9-B78E-724D1BEC06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3ADE164-D45A-44D8-82C5-2E0962BB70D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2178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B02131-22DB-4754-A433-C2056EBF5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540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rtl="0"/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50D3D-41CA-4DC7-907E-3C00ACD28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999" y="1224000"/>
            <a:ext cx="11339999" cy="4858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dirty="0"/>
              <a:t>Edit Master text styles</a:t>
            </a:r>
          </a:p>
          <a:p>
            <a:pPr lvl="1" rtl="0"/>
            <a:r>
              <a:rPr lang="en-gb" dirty="0"/>
              <a:t>Second level</a:t>
            </a:r>
          </a:p>
          <a:p>
            <a:pPr lvl="2" rtl="0"/>
            <a:r>
              <a:rPr lang="en-gb" dirty="0"/>
              <a:t>Third level</a:t>
            </a:r>
          </a:p>
          <a:p>
            <a:pPr lvl="3" rtl="0"/>
            <a:r>
              <a:rPr lang="en-gb" dirty="0"/>
              <a:t>Fourth level</a:t>
            </a:r>
          </a:p>
          <a:p>
            <a:pPr lvl="4" rtl="0"/>
            <a:r>
              <a:rPr lang="en-gb" dirty="0"/>
              <a:t>Fifth level</a:t>
            </a:r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6C7A0-E91C-4A95-B866-B5D3FEE09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1BA1-B199-498E-8F99-F7D1F5869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287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ADE164-D45A-44D8-82C5-2E0962BB70D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3328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6" descr="Artistic grass field top view background Vector Imag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62" l="3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047" y="0"/>
            <a:ext cx="12414047" cy="763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-901700" y="1561405"/>
            <a:ext cx="2323553" cy="2162991"/>
          </a:xfrm>
          <a:prstGeom prst="uturnArrow">
            <a:avLst>
              <a:gd name="adj1" fmla="val 37244"/>
              <a:gd name="adj2" fmla="val 18035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cxnSp>
        <p:nvCxnSpPr>
          <p:cNvPr id="242" name="Connector Launch" title="Connecter Line">
            <a:extLst>
              <a:ext uri="{FF2B5EF4-FFF2-40B4-BE49-F238E27FC236}">
                <a16:creationId xmlns:a16="http://schemas.microsoft.com/office/drawing/2014/main" id="{B9C1D786-BB48-4CC7-8273-A3DF0DFCB266}"/>
              </a:ext>
            </a:extLst>
          </p:cNvPr>
          <p:cNvCxnSpPr>
            <a:cxnSpLocks/>
          </p:cNvCxnSpPr>
          <p:nvPr/>
        </p:nvCxnSpPr>
        <p:spPr>
          <a:xfrm flipH="1">
            <a:off x="10237399" y="3674287"/>
            <a:ext cx="4" cy="55453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7" name="Graphic 236" title="Launch Icon">
            <a:extLst>
              <a:ext uri="{FF2B5EF4-FFF2-40B4-BE49-F238E27FC236}">
                <a16:creationId xmlns:a16="http://schemas.microsoft.com/office/drawing/2014/main" id="{4ADF9E33-C612-4489-A970-8A8264C44F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38696" y="4421438"/>
            <a:ext cx="235505" cy="315487"/>
          </a:xfrm>
          <a:prstGeom prst="rect">
            <a:avLst/>
          </a:prstGeom>
        </p:spPr>
      </p:pic>
      <p:sp>
        <p:nvSpPr>
          <p:cNvPr id="94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1961582" y="1465659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96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4551749" y="1384275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1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7143043" y="1285961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3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9720272" y="117446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4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662557" y="3576042"/>
            <a:ext cx="2072823" cy="2162991"/>
          </a:xfrm>
          <a:prstGeom prst="uturnArrow">
            <a:avLst>
              <a:gd name="adj1" fmla="val 37244"/>
              <a:gd name="adj2" fmla="val 18430"/>
              <a:gd name="adj3" fmla="val 0"/>
              <a:gd name="adj4" fmla="val 48847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5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3255989" y="348178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6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5859719" y="3396339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7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8438443" y="3282046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9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11024545" y="316410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pic>
        <p:nvPicPr>
          <p:cNvPr id="1034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2" y="1818899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d tractor - Clipart World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5800" y1="65972" x2="24900" y2="91250"/>
                        <a14:foregroundMark x1="71400" y1="49583" x2="81600" y2="90000"/>
                        <a14:foregroundMark x1="5200" y1="47222" x2="2300" y2="51528"/>
                        <a14:foregroundMark x1="5000" y1="52083" x2="2200" y2="548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4529" y="5608081"/>
            <a:ext cx="1632275" cy="117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8346" y="5130995"/>
            <a:ext cx="867068" cy="338554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Understand and follow rules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7595" y="5800445"/>
            <a:ext cx="702509" cy="487441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Begin to order/ sequence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37574" y="1160798"/>
            <a:ext cx="824769" cy="33855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Observe and copy others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70804" y="4289055"/>
            <a:ext cx="937792" cy="707886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Perform a small range of skills and like movements together with some success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6" name="Rectangle 225"/>
          <p:cNvSpPr/>
          <p:nvPr/>
        </p:nvSpPr>
        <p:spPr>
          <a:xfrm>
            <a:off x="7681350" y="3376063"/>
            <a:ext cx="1126613" cy="355738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Complete all Green Funs challenges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9952520" y="2982568"/>
            <a:ext cx="671755" cy="745076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Try several times (if I don’t succeed first)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54984" y="124822"/>
            <a:ext cx="2608072" cy="388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 River Map- Joy Class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70" y="5491725"/>
            <a:ext cx="985028" cy="129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64" y="5503110"/>
            <a:ext cx="989236" cy="129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224" y="5432074"/>
            <a:ext cx="1000385" cy="138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936" y="5578342"/>
            <a:ext cx="947652" cy="124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490" y="5508631"/>
            <a:ext cx="985026" cy="129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/>
          <p:cNvSpPr/>
          <p:nvPr/>
        </p:nvSpPr>
        <p:spPr>
          <a:xfrm>
            <a:off x="5041518" y="5893777"/>
            <a:ext cx="436402" cy="5537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Love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59139" y="5743849"/>
            <a:ext cx="436402" cy="7805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Equality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378391" y="5633174"/>
            <a:ext cx="404983" cy="89659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Friendship</a:t>
            </a:r>
            <a:endParaRPr lang="en-GB" sz="9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8548917" y="5550017"/>
            <a:ext cx="404983" cy="9680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Forgiveness</a:t>
            </a:r>
            <a:endParaRPr lang="en-GB" sz="11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9605625" y="5748810"/>
            <a:ext cx="436402" cy="7805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Trust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5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238" y="4835422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350" y="1542471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167" y="3810581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512" y="1739223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0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860" y="142081"/>
            <a:ext cx="999469" cy="324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Picture 81" descr="Chirton Primary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72" r="82451" b="-1"/>
          <a:stretch/>
        </p:blipFill>
        <p:spPr bwMode="auto">
          <a:xfrm>
            <a:off x="10118627" y="-17493"/>
            <a:ext cx="769620" cy="6191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6" name="Rectangle 85"/>
          <p:cNvSpPr/>
          <p:nvPr/>
        </p:nvSpPr>
        <p:spPr>
          <a:xfrm>
            <a:off x="10902939" y="1665445"/>
            <a:ext cx="793852" cy="34996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Demonstrate skills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802170" y="1010733"/>
            <a:ext cx="896588" cy="355738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Make up own rules/ ideas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761624" y="1692212"/>
            <a:ext cx="932528" cy="35573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Have a go and then stay on task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1878" y="2267310"/>
            <a:ext cx="8675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Social</a:t>
            </a:r>
            <a:endParaRPr lang="en-GB" sz="700" dirty="0"/>
          </a:p>
        </p:txBody>
      </p:sp>
      <p:sp>
        <p:nvSpPr>
          <p:cNvPr id="89" name="TextBox 88"/>
          <p:cNvSpPr txBox="1"/>
          <p:nvPr/>
        </p:nvSpPr>
        <p:spPr>
          <a:xfrm>
            <a:off x="1907226" y="5300272"/>
            <a:ext cx="71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Cognitive</a:t>
            </a:r>
            <a:endParaRPr lang="en-GB" sz="900" dirty="0"/>
          </a:p>
        </p:txBody>
      </p:sp>
      <p:sp>
        <p:nvSpPr>
          <p:cNvPr id="91" name="TextBox 90"/>
          <p:cNvSpPr txBox="1"/>
          <p:nvPr/>
        </p:nvSpPr>
        <p:spPr>
          <a:xfrm>
            <a:off x="4606130" y="1978684"/>
            <a:ext cx="896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Creative</a:t>
            </a:r>
            <a:endParaRPr lang="en-GB" sz="700" dirty="0"/>
          </a:p>
        </p:txBody>
      </p:sp>
      <p:sp>
        <p:nvSpPr>
          <p:cNvPr id="92" name="TextBox 91"/>
          <p:cNvSpPr txBox="1"/>
          <p:nvPr/>
        </p:nvSpPr>
        <p:spPr>
          <a:xfrm>
            <a:off x="7248150" y="4294131"/>
            <a:ext cx="752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Physical</a:t>
            </a:r>
            <a:endParaRPr lang="en-GB" sz="700" dirty="0"/>
          </a:p>
        </p:txBody>
      </p:sp>
      <p:sp>
        <p:nvSpPr>
          <p:cNvPr id="93" name="TextBox 92"/>
          <p:cNvSpPr txBox="1"/>
          <p:nvPr/>
        </p:nvSpPr>
        <p:spPr>
          <a:xfrm>
            <a:off x="9957490" y="2220216"/>
            <a:ext cx="7459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Personal</a:t>
            </a:r>
            <a:endParaRPr lang="en-GB" sz="700" dirty="0"/>
          </a:p>
        </p:txBody>
      </p:sp>
      <p:sp>
        <p:nvSpPr>
          <p:cNvPr id="90" name="Rectangle 89"/>
          <p:cNvSpPr/>
          <p:nvPr/>
        </p:nvSpPr>
        <p:spPr>
          <a:xfrm>
            <a:off x="3107870" y="1852979"/>
            <a:ext cx="1115387" cy="21544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Respond differently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3594196" y="2732131"/>
            <a:ext cx="1115387" cy="21544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Select and link skills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5507889" y="2720818"/>
            <a:ext cx="1115387" cy="21544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Compare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5832301" y="1622582"/>
            <a:ext cx="763239" cy="58477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Recognise similarities and differences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7188828" y="5028829"/>
            <a:ext cx="1477810" cy="48744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Perform sequences with some changes in speed, level or direction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8252408" y="4164663"/>
            <a:ext cx="1033832" cy="48744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Complete 9 or more Yellow Funs challenges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356094" y="3325168"/>
            <a:ext cx="937792" cy="46166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Perform a single movement/ skill with some control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938502" y="6123825"/>
            <a:ext cx="796878" cy="487441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Demonstrate basic spatial awareness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118974" y="4353778"/>
            <a:ext cx="702509" cy="48167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Observe with guidance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963055" y="5557425"/>
            <a:ext cx="702509" cy="487441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Employ basic tactics and strategy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9947978" y="1180573"/>
            <a:ext cx="932528" cy="34996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Follow instructions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0843740" y="2940433"/>
            <a:ext cx="793852" cy="218265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Ask for help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828487" y="4707915"/>
            <a:ext cx="791497" cy="487441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Identify areas for improvement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028735" y="4228818"/>
            <a:ext cx="791497" cy="218265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Select skills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11126668" y="2160648"/>
            <a:ext cx="793852" cy="487441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Begin to challenge myself 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8761624" y="2395321"/>
            <a:ext cx="902169" cy="487441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Be confident at performing in front of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2054" y="1427380"/>
            <a:ext cx="542584" cy="48167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Make eye contact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1558600" y="2389322"/>
            <a:ext cx="696038" cy="35573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Share equipment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163550" y="3057670"/>
            <a:ext cx="654321" cy="22403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Play fairly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1637618" y="1772050"/>
            <a:ext cx="608814" cy="34996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Take turns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808540" y="1365538"/>
            <a:ext cx="676288" cy="48744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Listen carefully to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300966" y="2924174"/>
            <a:ext cx="867551" cy="35573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Help and support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563914" y="3474480"/>
            <a:ext cx="867551" cy="35573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Encourage and praise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90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6" descr="Artistic grass field top view background Vector Imag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62" l="3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047" y="0"/>
            <a:ext cx="12414047" cy="763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-901700" y="1561405"/>
            <a:ext cx="2323553" cy="2162991"/>
          </a:xfrm>
          <a:prstGeom prst="uturnArrow">
            <a:avLst>
              <a:gd name="adj1" fmla="val 37244"/>
              <a:gd name="adj2" fmla="val 18035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cxnSp>
        <p:nvCxnSpPr>
          <p:cNvPr id="242" name="Connector Launch" title="Connecter Line">
            <a:extLst>
              <a:ext uri="{FF2B5EF4-FFF2-40B4-BE49-F238E27FC236}">
                <a16:creationId xmlns:a16="http://schemas.microsoft.com/office/drawing/2014/main" id="{B9C1D786-BB48-4CC7-8273-A3DF0DFCB266}"/>
              </a:ext>
            </a:extLst>
          </p:cNvPr>
          <p:cNvCxnSpPr>
            <a:cxnSpLocks/>
          </p:cNvCxnSpPr>
          <p:nvPr/>
        </p:nvCxnSpPr>
        <p:spPr>
          <a:xfrm flipH="1">
            <a:off x="10237399" y="3674287"/>
            <a:ext cx="4" cy="55453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7" name="Graphic 236" title="Launch Icon">
            <a:extLst>
              <a:ext uri="{FF2B5EF4-FFF2-40B4-BE49-F238E27FC236}">
                <a16:creationId xmlns:a16="http://schemas.microsoft.com/office/drawing/2014/main" id="{4ADF9E33-C612-4489-A970-8A8264C44F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38696" y="4421438"/>
            <a:ext cx="235505" cy="315487"/>
          </a:xfrm>
          <a:prstGeom prst="rect">
            <a:avLst/>
          </a:prstGeom>
        </p:spPr>
      </p:pic>
      <p:sp>
        <p:nvSpPr>
          <p:cNvPr id="94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1961582" y="1465659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96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4551749" y="1384275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1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7143043" y="1285961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3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9720272" y="117446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4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662557" y="3576042"/>
            <a:ext cx="2072823" cy="2162991"/>
          </a:xfrm>
          <a:prstGeom prst="uturnArrow">
            <a:avLst>
              <a:gd name="adj1" fmla="val 37244"/>
              <a:gd name="adj2" fmla="val 18430"/>
              <a:gd name="adj3" fmla="val 0"/>
              <a:gd name="adj4" fmla="val 48847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5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3255989" y="348178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6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5859719" y="3396339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7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8438443" y="3282046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9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11024545" y="316410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pic>
        <p:nvPicPr>
          <p:cNvPr id="1034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2" y="1818899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d tractor - Clipart World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5800" y1="65972" x2="24900" y2="91250"/>
                        <a14:foregroundMark x1="71400" y1="49583" x2="81600" y2="90000"/>
                        <a14:foregroundMark x1="5200" y1="47222" x2="2300" y2="51528"/>
                        <a14:foregroundMark x1="5000" y1="52083" x2="2200" y2="548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4529" y="5608081"/>
            <a:ext cx="1632275" cy="117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8346" y="5130995"/>
            <a:ext cx="867068" cy="338554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Review skill development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7595" y="5800445"/>
            <a:ext cx="702509" cy="74507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Order and organise instructions and knowledge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37574" y="1160798"/>
            <a:ext cx="824769" cy="33855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Develop and combine skills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70804" y="4289055"/>
            <a:ext cx="937792" cy="58477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Perform movements with good body tension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6" name="Rectangle 225"/>
          <p:cNvSpPr/>
          <p:nvPr/>
        </p:nvSpPr>
        <p:spPr>
          <a:xfrm>
            <a:off x="7764696" y="3208416"/>
            <a:ext cx="1126613" cy="613373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Effectively transfer skills and movements across a range of activities and sports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9690884" y="3036365"/>
            <a:ext cx="671755" cy="35573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Set own targets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54984" y="124822"/>
            <a:ext cx="2608072" cy="388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 River Map- Faith Class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70" y="5491725"/>
            <a:ext cx="985028" cy="129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64" y="5503110"/>
            <a:ext cx="989236" cy="129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224" y="5432074"/>
            <a:ext cx="1000385" cy="138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936" y="5578342"/>
            <a:ext cx="947652" cy="124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490" y="5508631"/>
            <a:ext cx="985026" cy="129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/>
          <p:cNvSpPr/>
          <p:nvPr/>
        </p:nvSpPr>
        <p:spPr>
          <a:xfrm>
            <a:off x="5041518" y="5893777"/>
            <a:ext cx="436402" cy="5537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Love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59139" y="5743849"/>
            <a:ext cx="436402" cy="7805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Equality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378391" y="5633174"/>
            <a:ext cx="404983" cy="89659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Friendship</a:t>
            </a:r>
            <a:endParaRPr lang="en-GB" sz="9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8548917" y="5550017"/>
            <a:ext cx="404983" cy="9680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Forgiveness</a:t>
            </a:r>
            <a:endParaRPr lang="en-GB" sz="11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9605625" y="5748810"/>
            <a:ext cx="436402" cy="7805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Trust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5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238" y="4835422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350" y="1542471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167" y="3810581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512" y="1739223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0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860" y="142081"/>
            <a:ext cx="999469" cy="324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Picture 81" descr="Chirton Primary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72" r="82451" b="-1"/>
          <a:stretch/>
        </p:blipFill>
        <p:spPr bwMode="auto">
          <a:xfrm>
            <a:off x="10118627" y="-17493"/>
            <a:ext cx="769620" cy="6191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6" name="Rectangle 85"/>
          <p:cNvSpPr/>
          <p:nvPr/>
        </p:nvSpPr>
        <p:spPr>
          <a:xfrm>
            <a:off x="10902939" y="1665445"/>
            <a:ext cx="793852" cy="613373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Self motivate and show a desire to improve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802170" y="1010733"/>
            <a:ext cx="896588" cy="349968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Develop sequences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715685" y="1468869"/>
            <a:ext cx="932528" cy="745076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Take responsibility for own learning/ evaluate own performances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1878" y="2267310"/>
            <a:ext cx="8675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Social</a:t>
            </a:r>
            <a:endParaRPr lang="en-GB" sz="700" dirty="0"/>
          </a:p>
        </p:txBody>
      </p:sp>
      <p:sp>
        <p:nvSpPr>
          <p:cNvPr id="89" name="TextBox 88"/>
          <p:cNvSpPr txBox="1"/>
          <p:nvPr/>
        </p:nvSpPr>
        <p:spPr>
          <a:xfrm>
            <a:off x="1907226" y="5300272"/>
            <a:ext cx="71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Cognitive</a:t>
            </a:r>
            <a:endParaRPr lang="en-GB" sz="900" dirty="0"/>
          </a:p>
        </p:txBody>
      </p:sp>
      <p:sp>
        <p:nvSpPr>
          <p:cNvPr id="91" name="TextBox 90"/>
          <p:cNvSpPr txBox="1"/>
          <p:nvPr/>
        </p:nvSpPr>
        <p:spPr>
          <a:xfrm>
            <a:off x="4606130" y="1978684"/>
            <a:ext cx="896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Creative</a:t>
            </a:r>
            <a:endParaRPr lang="en-GB" sz="700" dirty="0"/>
          </a:p>
        </p:txBody>
      </p:sp>
      <p:sp>
        <p:nvSpPr>
          <p:cNvPr id="92" name="TextBox 91"/>
          <p:cNvSpPr txBox="1"/>
          <p:nvPr/>
        </p:nvSpPr>
        <p:spPr>
          <a:xfrm>
            <a:off x="7248150" y="4294131"/>
            <a:ext cx="752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Physical</a:t>
            </a:r>
            <a:endParaRPr lang="en-GB" sz="700" dirty="0"/>
          </a:p>
        </p:txBody>
      </p:sp>
      <p:sp>
        <p:nvSpPr>
          <p:cNvPr id="93" name="TextBox 92"/>
          <p:cNvSpPr txBox="1"/>
          <p:nvPr/>
        </p:nvSpPr>
        <p:spPr>
          <a:xfrm>
            <a:off x="9957490" y="2220216"/>
            <a:ext cx="7459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Personal</a:t>
            </a:r>
            <a:endParaRPr lang="en-GB" sz="700" dirty="0"/>
          </a:p>
        </p:txBody>
      </p:sp>
      <p:sp>
        <p:nvSpPr>
          <p:cNvPr id="90" name="Rectangle 89"/>
          <p:cNvSpPr/>
          <p:nvPr/>
        </p:nvSpPr>
        <p:spPr>
          <a:xfrm>
            <a:off x="3107870" y="1852979"/>
            <a:ext cx="1115387" cy="33855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Reflect rhythm and mood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3594196" y="2732131"/>
            <a:ext cx="1115387" cy="21544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Adapt and adjust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5507889" y="2720818"/>
            <a:ext cx="893691" cy="21544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Disguise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5832301" y="1622582"/>
            <a:ext cx="763239" cy="46166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Express own ideas through movement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7188828" y="5028829"/>
            <a:ext cx="1477810" cy="48167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Perform a range of skills fluently and accurately in practice situations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8252408" y="4164663"/>
            <a:ext cx="1033832" cy="48744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Complete all Red and Blue Funs challenges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356094" y="3325168"/>
            <a:ext cx="937792" cy="46166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Link actions together so that they flow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938502" y="6123825"/>
            <a:ext cx="796878" cy="619144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Understand ‘why’ and explain next steps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118974" y="4353778"/>
            <a:ext cx="702509" cy="487441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Begin to read and react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963055" y="5557425"/>
            <a:ext cx="702509" cy="355738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Make good decisions 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9947978" y="1180573"/>
            <a:ext cx="932528" cy="481670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Recognise own strengths and weaknesses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0578516" y="3182252"/>
            <a:ext cx="793852" cy="35573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Cope with failure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960199" y="4782393"/>
            <a:ext cx="791497" cy="613373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Use soft focus/visual and spatial awareness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028735" y="4228818"/>
            <a:ext cx="791497" cy="613373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Evaluate own and others’ strengths and weaknesses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11089735" y="2420963"/>
            <a:ext cx="793852" cy="619144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Trust and welcome the support of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8746044" y="2493074"/>
            <a:ext cx="902169" cy="34996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Demonstrate perseverance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22693" y="1266836"/>
            <a:ext cx="542584" cy="613373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Direct and organise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523800" y="2335727"/>
            <a:ext cx="1010187" cy="61914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Work effectively with others in competition and as part of a team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-92244" y="2928096"/>
            <a:ext cx="654321" cy="48744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Give sensitive feedback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1602819" y="1718455"/>
            <a:ext cx="669260" cy="48744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Negotiate and collaborate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773741" y="1311943"/>
            <a:ext cx="676288" cy="48744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Take on different roles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250359" y="3014629"/>
            <a:ext cx="867551" cy="21826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Involve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690937" y="3374835"/>
            <a:ext cx="867551" cy="48744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Lead and motivate small teams/ groups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6" descr="Artistic grass field top view background Vector Imag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62" l="3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047" y="0"/>
            <a:ext cx="12414047" cy="763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-901700" y="1561405"/>
            <a:ext cx="2323553" cy="2162991"/>
          </a:xfrm>
          <a:prstGeom prst="uturnArrow">
            <a:avLst>
              <a:gd name="adj1" fmla="val 37244"/>
              <a:gd name="adj2" fmla="val 18035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cxnSp>
        <p:nvCxnSpPr>
          <p:cNvPr id="242" name="Connector Launch" title="Connecter Line">
            <a:extLst>
              <a:ext uri="{FF2B5EF4-FFF2-40B4-BE49-F238E27FC236}">
                <a16:creationId xmlns:a16="http://schemas.microsoft.com/office/drawing/2014/main" id="{B9C1D786-BB48-4CC7-8273-A3DF0DFCB266}"/>
              </a:ext>
            </a:extLst>
          </p:cNvPr>
          <p:cNvCxnSpPr>
            <a:cxnSpLocks/>
          </p:cNvCxnSpPr>
          <p:nvPr/>
        </p:nvCxnSpPr>
        <p:spPr>
          <a:xfrm flipH="1">
            <a:off x="10237399" y="3674287"/>
            <a:ext cx="4" cy="55453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7" name="Graphic 236" title="Launch Icon">
            <a:extLst>
              <a:ext uri="{FF2B5EF4-FFF2-40B4-BE49-F238E27FC236}">
                <a16:creationId xmlns:a16="http://schemas.microsoft.com/office/drawing/2014/main" id="{4ADF9E33-C612-4489-A970-8A8264C44F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38696" y="4421438"/>
            <a:ext cx="235505" cy="315487"/>
          </a:xfrm>
          <a:prstGeom prst="rect">
            <a:avLst/>
          </a:prstGeom>
        </p:spPr>
      </p:pic>
      <p:sp>
        <p:nvSpPr>
          <p:cNvPr id="94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1961582" y="1465659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96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4551749" y="1384275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1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7143043" y="1285961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3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9720272" y="117446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4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662557" y="3576042"/>
            <a:ext cx="2072823" cy="2162991"/>
          </a:xfrm>
          <a:prstGeom prst="uturnArrow">
            <a:avLst>
              <a:gd name="adj1" fmla="val 37244"/>
              <a:gd name="adj2" fmla="val 18430"/>
              <a:gd name="adj3" fmla="val 0"/>
              <a:gd name="adj4" fmla="val 48847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5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3255989" y="348178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6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5859719" y="3396339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7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8438443" y="3282046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09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 flipH="1" flipV="1">
            <a:off x="11024545" y="3164103"/>
            <a:ext cx="2068014" cy="2162991"/>
          </a:xfrm>
          <a:prstGeom prst="uturnArrow">
            <a:avLst>
              <a:gd name="adj1" fmla="val 37244"/>
              <a:gd name="adj2" fmla="val 18622"/>
              <a:gd name="adj3" fmla="val 0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pic>
        <p:nvPicPr>
          <p:cNvPr id="1034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2" y="1818899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d tractor - Clipart World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5800" y1="65972" x2="24900" y2="91250"/>
                        <a14:foregroundMark x1="71400" y1="49583" x2="81600" y2="90000"/>
                        <a14:foregroundMark x1="5200" y1="47222" x2="2300" y2="51528"/>
                        <a14:foregroundMark x1="5000" y1="52083" x2="2200" y2="548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4529" y="5608081"/>
            <a:ext cx="1632275" cy="117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8346" y="5130995"/>
            <a:ext cx="867068" cy="461665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Prioritise (learning and action)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7595" y="5800445"/>
            <a:ext cx="702509" cy="74507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Make advanced calculations of risk v reward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37574" y="1160798"/>
            <a:ext cx="824769" cy="33855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Show originality 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70804" y="4289055"/>
            <a:ext cx="937792" cy="46166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Perform skills in pressure situations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6" name="Rectangle 225"/>
          <p:cNvSpPr/>
          <p:nvPr/>
        </p:nvSpPr>
        <p:spPr>
          <a:xfrm>
            <a:off x="7764696" y="3208416"/>
            <a:ext cx="1126613" cy="613373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Perform a range of advanced skills consistently in pressure situations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9690884" y="3036365"/>
            <a:ext cx="671755" cy="35573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Cope with success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54983" y="124822"/>
            <a:ext cx="2901005" cy="388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 River Map- Courage Class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70" y="5491725"/>
            <a:ext cx="985028" cy="129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64" y="5503110"/>
            <a:ext cx="989236" cy="129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224" y="5432074"/>
            <a:ext cx="1000385" cy="138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936" y="5578342"/>
            <a:ext cx="947652" cy="124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Spring Crop Transparent PNG Clip Art Image​ | Gallery Yopriceville -  High-Quality Free Images and Transparent PNG Clipart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9286" y1="89494" x2="61735" y2="90661"/>
                        <a14:foregroundMark x1="54592" y1="90661" x2="21939" y2="90661"/>
                        <a14:foregroundMark x1="19388" y1="90661" x2="14796" y2="90661"/>
                        <a14:foregroundMark x1="14796" y1="90661" x2="14796" y2="90661"/>
                        <a14:foregroundMark x1="14796" y1="90661" x2="13265" y2="90661"/>
                        <a14:foregroundMark x1="40816" y1="76265" x2="46429" y2="96109"/>
                        <a14:foregroundMark x1="46429" y1="96109" x2="46429" y2="96109"/>
                        <a14:foregroundMark x1="59694" y1="76265" x2="64796" y2="97665"/>
                        <a14:foregroundMark x1="89796" y1="94163" x2="89796" y2="94163"/>
                        <a14:foregroundMark x1="21939" y1="82490" x2="21939" y2="82490"/>
                        <a14:foregroundMark x1="12755" y1="89105" x2="12755" y2="89105"/>
                        <a14:foregroundMark x1="12755" y1="89105" x2="12755" y2="89105"/>
                        <a14:foregroundMark x1="14286" y1="94942" x2="14286" y2="94942"/>
                        <a14:foregroundMark x1="14286" y1="94942" x2="14286" y2="94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490" y="5508631"/>
            <a:ext cx="985026" cy="129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/>
          <p:cNvSpPr/>
          <p:nvPr/>
        </p:nvSpPr>
        <p:spPr>
          <a:xfrm>
            <a:off x="5041518" y="5893777"/>
            <a:ext cx="436402" cy="5537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Love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59139" y="5743849"/>
            <a:ext cx="436402" cy="7805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Equality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378391" y="5633174"/>
            <a:ext cx="404983" cy="89659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Friendship</a:t>
            </a:r>
            <a:endParaRPr lang="en-GB" sz="9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8548917" y="5550017"/>
            <a:ext cx="404983" cy="9680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Forgiveness</a:t>
            </a:r>
            <a:endParaRPr lang="en-GB" sz="11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9605625" y="5748810"/>
            <a:ext cx="436402" cy="7805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Trust</a:t>
            </a:r>
            <a:endParaRPr lang="en-GB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5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238" y="4835422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350" y="1542471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167" y="3810581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0" descr="Tire Repair &amp;amp; Service - Tractor Wheel Clipart Transparent PNG - 882x882 -  Free Download on NicePNG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5" b="100000" l="732" r="100000">
                        <a14:foregroundMark x1="32561" y1="15000" x2="61463" y2="87791"/>
                        <a14:foregroundMark x1="86098" y1="42907" x2="13659" y2="63953"/>
                        <a14:foregroundMark x1="9756" y1="32791" x2="81951" y2="71860"/>
                        <a14:foregroundMark x1="69024" y1="15349" x2="37561" y2="73256"/>
                        <a14:foregroundMark x1="47073" y1="15000" x2="51951" y2="92558"/>
                        <a14:foregroundMark x1="78171" y1="76628" x2="33780" y2="89651"/>
                        <a14:foregroundMark x1="40122" y1="88140" x2="12805" y2="66047"/>
                        <a14:foregroundMark x1="14756" y1="72209" x2="16220" y2="28837"/>
                        <a14:foregroundMark x1="16585" y1="28023" x2="49268" y2="11047"/>
                        <a14:foregroundMark x1="49268" y1="11047" x2="80854" y2="26977"/>
                        <a14:foregroundMark x1="79268" y1="24419" x2="91829" y2="46860"/>
                        <a14:foregroundMark x1="90732" y1="41860" x2="82317" y2="773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512" y="1739223"/>
            <a:ext cx="1107994" cy="116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0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860" y="142081"/>
            <a:ext cx="999469" cy="324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Picture 81" descr="Chirton Primary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72" r="82451" b="-1"/>
          <a:stretch/>
        </p:blipFill>
        <p:spPr bwMode="auto">
          <a:xfrm>
            <a:off x="10118627" y="-17493"/>
            <a:ext cx="769620" cy="6191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6" name="Rectangle 85"/>
          <p:cNvSpPr/>
          <p:nvPr/>
        </p:nvSpPr>
        <p:spPr>
          <a:xfrm>
            <a:off x="10902939" y="1665445"/>
            <a:ext cx="793852" cy="487441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Show determination and resilience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802170" y="1010733"/>
            <a:ext cx="896588" cy="48744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Choreograph for myself and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781179" y="1277744"/>
            <a:ext cx="932528" cy="34996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Learn independently 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1878" y="2267310"/>
            <a:ext cx="8675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Social</a:t>
            </a:r>
            <a:endParaRPr lang="en-GB" sz="700" dirty="0"/>
          </a:p>
        </p:txBody>
      </p:sp>
      <p:sp>
        <p:nvSpPr>
          <p:cNvPr id="89" name="TextBox 88"/>
          <p:cNvSpPr txBox="1"/>
          <p:nvPr/>
        </p:nvSpPr>
        <p:spPr>
          <a:xfrm>
            <a:off x="1907226" y="5300272"/>
            <a:ext cx="715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Cognitive</a:t>
            </a:r>
            <a:endParaRPr lang="en-GB" sz="900" dirty="0"/>
          </a:p>
        </p:txBody>
      </p:sp>
      <p:sp>
        <p:nvSpPr>
          <p:cNvPr id="91" name="TextBox 90"/>
          <p:cNvSpPr txBox="1"/>
          <p:nvPr/>
        </p:nvSpPr>
        <p:spPr>
          <a:xfrm>
            <a:off x="4606130" y="1978684"/>
            <a:ext cx="896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Creative</a:t>
            </a:r>
            <a:endParaRPr lang="en-GB" sz="700" dirty="0"/>
          </a:p>
        </p:txBody>
      </p:sp>
      <p:sp>
        <p:nvSpPr>
          <p:cNvPr id="92" name="TextBox 91"/>
          <p:cNvSpPr txBox="1"/>
          <p:nvPr/>
        </p:nvSpPr>
        <p:spPr>
          <a:xfrm>
            <a:off x="7248150" y="4294131"/>
            <a:ext cx="752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Physical</a:t>
            </a:r>
            <a:endParaRPr lang="en-GB" sz="700" dirty="0"/>
          </a:p>
        </p:txBody>
      </p:sp>
      <p:sp>
        <p:nvSpPr>
          <p:cNvPr id="93" name="TextBox 92"/>
          <p:cNvSpPr txBox="1"/>
          <p:nvPr/>
        </p:nvSpPr>
        <p:spPr>
          <a:xfrm>
            <a:off x="9957490" y="2220216"/>
            <a:ext cx="7459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Personal</a:t>
            </a:r>
            <a:endParaRPr lang="en-GB" sz="700" dirty="0"/>
          </a:p>
        </p:txBody>
      </p:sp>
      <p:sp>
        <p:nvSpPr>
          <p:cNvPr id="90" name="Rectangle 89"/>
          <p:cNvSpPr/>
          <p:nvPr/>
        </p:nvSpPr>
        <p:spPr>
          <a:xfrm>
            <a:off x="3107870" y="1852979"/>
            <a:ext cx="1115387" cy="33855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Experiment, invent and improvise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3751696" y="2732131"/>
            <a:ext cx="957887" cy="21544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Refine skills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5394751" y="2719755"/>
            <a:ext cx="893691" cy="33855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Demonstrate flair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5832301" y="1622582"/>
            <a:ext cx="763239" cy="70788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Respond creatively to changing situations and stimulus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7188828" y="5028829"/>
            <a:ext cx="1477810" cy="48744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Perform a wide range of advanced skills with consistence and accuracy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8252408" y="4164663"/>
            <a:ext cx="1033832" cy="613373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Make adjustments to technique efficiently when required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356094" y="3325168"/>
            <a:ext cx="937792" cy="58477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Complete all Pink and at least 9 Black Funs challenges</a:t>
            </a:r>
            <a:endParaRPr lang="en-GB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938502" y="6123825"/>
            <a:ext cx="796878" cy="355738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Solve complex problems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1118974" y="4353778"/>
            <a:ext cx="702509" cy="613373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Cope with change in information or stimulus 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963055" y="5557425"/>
            <a:ext cx="702509" cy="487441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Cope with multiple information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9947978" y="1180573"/>
            <a:ext cx="932528" cy="487441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Commit to self-reflection and self-improvement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0578516" y="3182252"/>
            <a:ext cx="793852" cy="619144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Seek opportunities to work on weaknesses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960199" y="4782393"/>
            <a:ext cx="791497" cy="48167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Analyse quality of performance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028735" y="4228818"/>
            <a:ext cx="791497" cy="487441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Use observation skills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11089735" y="2420963"/>
            <a:ext cx="793852" cy="613373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Maintain performance under pressure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8746044" y="2493074"/>
            <a:ext cx="902169" cy="487441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Show willingness to consistently make changes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22693" y="1266836"/>
            <a:ext cx="730564" cy="48744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Demonstrate higher order leadership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1523641" y="2510657"/>
            <a:ext cx="1010187" cy="21826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Be resourceful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-17030" y="2919772"/>
            <a:ext cx="564122" cy="35573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Mentor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1655850" y="1880015"/>
            <a:ext cx="669260" cy="48744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Give sensitive feedback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03214" y="1305694"/>
            <a:ext cx="676288" cy="48744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Inspire and enthuse others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250359" y="3014629"/>
            <a:ext cx="867551" cy="21826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Resolve conflict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690937" y="3374835"/>
            <a:ext cx="759935" cy="35573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Use effective questioning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489871" y="1832803"/>
            <a:ext cx="1073412" cy="487441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n-GB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Regularly practice outside of structured lessons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62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7">
      <a:dk1>
        <a:sysClr val="windowText" lastClr="000000"/>
      </a:dk1>
      <a:lt1>
        <a:sysClr val="window" lastClr="FFFFFF"/>
      </a:lt1>
      <a:dk2>
        <a:srgbClr val="12121E"/>
      </a:dk2>
      <a:lt2>
        <a:srgbClr val="F2F2F2"/>
      </a:lt2>
      <a:accent1>
        <a:srgbClr val="00B0F0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ECCF3"/>
      </a:hlink>
      <a:folHlink>
        <a:srgbClr val="7F7F7F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9719455_TF16411192.potx" id="{DF894DC9-47B3-4760-BF34-F0088A2F4CC3}" vid="{03005F29-F69D-425F-AF7F-9DE9D0E4A0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7" ma:contentTypeDescription="Create a new document." ma:contentTypeScope="" ma:versionID="71aff31462b4074963b8c698d1c1c68f">
  <xsd:schema xmlns:xsd="http://www.w3.org/2001/XMLSchema" xmlns:xs="http://www.w3.org/2001/XMLSchema" xmlns:p="http://schemas.microsoft.com/office/2006/metadata/properties" xmlns:ns2="6dc4bcd6-49db-4c07-9060-8acfc67cef9f" xmlns:ns3="fb0879af-3eba-417a-a55a-ffe6dcd6ca77" targetNamespace="http://schemas.microsoft.com/office/2006/metadata/properties" ma:root="true" ma:fieldsID="e3831fb232ece3fdb834cba9867a0e69" ns2:_="" ns3:_=""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9845EAA-D5AC-4DCF-8343-9F287406F9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08D1AE-73B5-430E-B68E-A4A85808E0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B0BFC8-0A8B-4BBB-ABD5-CF41F955155D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tf16411192_win32</Template>
  <TotalTime>0</TotalTime>
  <Words>525</Words>
  <Application>Microsoft Office PowerPoint</Application>
  <PresentationFormat>Widescreen</PresentationFormat>
  <Paragraphs>130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2022-01-20T19:45:51Z</dcterms:created>
  <dcterms:modified xsi:type="dcterms:W3CDTF">2022-12-07T10:14:35Z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